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300" r:id="rId6"/>
    <p:sldId id="293" r:id="rId7"/>
    <p:sldId id="308" r:id="rId8"/>
    <p:sldId id="309" r:id="rId9"/>
    <p:sldId id="310" r:id="rId10"/>
    <p:sldId id="305" r:id="rId11"/>
    <p:sldId id="285" r:id="rId12"/>
    <p:sldId id="307" r:id="rId13"/>
    <p:sldId id="268" r:id="rId14"/>
    <p:sldId id="312" r:id="rId15"/>
    <p:sldId id="313" r:id="rId16"/>
    <p:sldId id="288" r:id="rId17"/>
    <p:sldId id="260" r:id="rId18"/>
    <p:sldId id="282" r:id="rId19"/>
    <p:sldId id="299"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p:scale>
          <a:sx n="55" d="100"/>
          <a:sy n="55" d="100"/>
        </p:scale>
        <p:origin x="758" y="3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17-Mar-22</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17-Mar-22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2022</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Save Earth Pitch Deck</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Save Earth 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Save Earth 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2022</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Save Earth 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Save Earth 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Save Earth 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Save Earth Pitch Deck</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2022</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Save Earth Pitch Deck</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Save Earth Pitch Deck</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Save Earth Pitch Deck</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Save Earth 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Save Earth 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2022</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Save Earth Pitch Deck</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Save Earth 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Save Earth 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Save Earth 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2022</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Save Earth Pitch Deck</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image" Target="../media/image16.jfi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74074"/>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64505" y="1251287"/>
            <a:ext cx="6502101" cy="1442198"/>
          </a:xfrm>
        </p:spPr>
        <p:txBody>
          <a:bodyPr>
            <a:normAutofit fontScale="90000"/>
          </a:bodyPr>
          <a:lstStyle/>
          <a:p>
            <a:r>
              <a:rPr lang="en-US" sz="7200" dirty="0"/>
              <a:t>Save Earth Pitch</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917113" y="5607733"/>
            <a:ext cx="3167636" cy="647673"/>
          </a:xfrm>
        </p:spPr>
        <p:txBody>
          <a:bodyPr>
            <a:normAutofit/>
          </a:bodyPr>
          <a:lstStyle/>
          <a:p>
            <a:r>
              <a:rPr lang="en-US" sz="2400" dirty="0"/>
              <a:t>Adebayo Omolumo</a:t>
            </a:r>
          </a:p>
        </p:txBody>
      </p:sp>
      <p:sp>
        <p:nvSpPr>
          <p:cNvPr id="5" name="Title 1">
            <a:extLst>
              <a:ext uri="{FF2B5EF4-FFF2-40B4-BE49-F238E27FC236}">
                <a16:creationId xmlns:a16="http://schemas.microsoft.com/office/drawing/2014/main" id="{1040C90F-A9AD-4782-88AD-470E8755B94B}"/>
              </a:ext>
            </a:extLst>
          </p:cNvPr>
          <p:cNvSpPr txBox="1">
            <a:spLocks/>
          </p:cNvSpPr>
          <p:nvPr/>
        </p:nvSpPr>
        <p:spPr>
          <a:xfrm>
            <a:off x="7658197" y="2597728"/>
            <a:ext cx="3608409" cy="762000"/>
          </a:xfrm>
          <a:prstGeom prst="rect">
            <a:avLst/>
          </a:prstGeom>
        </p:spPr>
        <p:txBody>
          <a:bodyPr vert="horz" lIns="91440" tIns="45720" rIns="91440" bIns="45720" rtlCol="0" anchor="b">
            <a:normAutofit fontScale="97500"/>
          </a:bodyPr>
          <a:lstStyle>
            <a:lvl1pPr algn="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r>
              <a:rPr lang="en-US" sz="2400" dirty="0"/>
              <a:t>Make wonderful discoveries with the help of AI</a:t>
            </a:r>
            <a:endParaRPr lang="en-US" sz="1800"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Save Earth</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focused on how to create awareness on conservation and the environment through the artist that is Mother Nature.</a:t>
            </a:r>
          </a:p>
          <a:p>
            <a:r>
              <a:rPr lang="en-ZA" noProof="1"/>
              <a:t>Unique in the sense that it highlights the beauty and rarity of nature.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Most NFT marketplace are generated artwork, collectible based.</a:t>
            </a:r>
          </a:p>
          <a:p>
            <a:r>
              <a:rPr lang="en-US" dirty="0" err="1"/>
              <a:t>Opensea</a:t>
            </a:r>
            <a:r>
              <a:rPr lang="en-US" dirty="0"/>
              <a:t> and </a:t>
            </a:r>
            <a:r>
              <a:rPr lang="en-US" dirty="0" err="1"/>
              <a:t>Rarible</a:t>
            </a:r>
            <a:r>
              <a:rPr lang="en-US" dirty="0"/>
              <a:t> products are more general and monotone.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t>2022</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Discovery Based</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Save Earth</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General</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Unique</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017764" y="4212515"/>
            <a:ext cx="2313432" cy="307777"/>
          </a:xfrm>
          <a:prstGeom prst="rect">
            <a:avLst/>
          </a:prstGeom>
          <a:noFill/>
        </p:spPr>
        <p:txBody>
          <a:bodyPr wrap="square" rtlCol="0">
            <a:spAutoFit/>
          </a:bodyPr>
          <a:lstStyle/>
          <a:p>
            <a:pPr algn="ctr"/>
            <a:r>
              <a:rPr lang="en-US" sz="1400" b="1" dirty="0" err="1">
                <a:solidFill>
                  <a:schemeClr val="accent5"/>
                </a:solidFill>
              </a:rPr>
              <a:t>SuperRare</a:t>
            </a:r>
            <a:endParaRPr lang="en-US" sz="1400" b="1" dirty="0">
              <a:solidFill>
                <a:schemeClr val="accent5"/>
              </a:solidFill>
            </a:endParaRPr>
          </a:p>
        </p:txBody>
      </p:sp>
      <p:sp>
        <p:nvSpPr>
          <p:cNvPr id="22" name="TextBox 21">
            <a:extLst>
              <a:ext uri="{FF2B5EF4-FFF2-40B4-BE49-F238E27FC236}">
                <a16:creationId xmlns:a16="http://schemas.microsoft.com/office/drawing/2014/main" id="{BEC01721-4BB0-488B-9B5A-48C46D8D28B3}"/>
              </a:ext>
            </a:extLst>
          </p:cNvPr>
          <p:cNvSpPr txBox="1"/>
          <p:nvPr/>
        </p:nvSpPr>
        <p:spPr>
          <a:xfrm>
            <a:off x="2333102" y="5045672"/>
            <a:ext cx="1911927" cy="307777"/>
          </a:xfrm>
          <a:prstGeom prst="rect">
            <a:avLst/>
          </a:prstGeom>
          <a:noFill/>
        </p:spPr>
        <p:txBody>
          <a:bodyPr wrap="square" rtlCol="0">
            <a:spAutoFit/>
          </a:bodyPr>
          <a:lstStyle/>
          <a:p>
            <a:pPr algn="ctr"/>
            <a:r>
              <a:rPr lang="en-US" sz="1400" b="1" dirty="0" err="1">
                <a:solidFill>
                  <a:schemeClr val="accent5"/>
                </a:solidFill>
              </a:rPr>
              <a:t>Rarible</a:t>
            </a:r>
            <a:endParaRPr lang="en-US" sz="1400" b="1" dirty="0">
              <a:solidFill>
                <a:schemeClr val="accent5"/>
              </a:solidFill>
            </a:endParaRP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err="1">
                <a:solidFill>
                  <a:schemeClr val="accent5"/>
                </a:solidFill>
              </a:rPr>
              <a:t>Axie</a:t>
            </a:r>
            <a:endParaRPr lang="en-US" sz="1400" b="1" dirty="0">
              <a:solidFill>
                <a:schemeClr val="accent5"/>
              </a:solidFill>
            </a:endParaRP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Art Based</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Save Earth Pitch Deck</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11</a:t>
            </a:fld>
            <a:endParaRPr lang="en-ZA" dirty="0"/>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D6EA5A82-58ED-4A1C-8964-CC8F08DF422E}"/>
              </a:ext>
            </a:extLst>
          </p:cNvPr>
          <p:cNvSpPr txBox="1"/>
          <p:nvPr/>
        </p:nvSpPr>
        <p:spPr>
          <a:xfrm>
            <a:off x="1426846" y="4462215"/>
            <a:ext cx="2103120" cy="307777"/>
          </a:xfrm>
          <a:prstGeom prst="rect">
            <a:avLst/>
          </a:prstGeom>
          <a:noFill/>
        </p:spPr>
        <p:txBody>
          <a:bodyPr wrap="square" rtlCol="0">
            <a:spAutoFit/>
          </a:bodyPr>
          <a:lstStyle/>
          <a:p>
            <a:pPr algn="ctr"/>
            <a:r>
              <a:rPr lang="en-US" sz="1400" b="1" dirty="0" err="1">
                <a:solidFill>
                  <a:schemeClr val="accent5"/>
                </a:solidFill>
              </a:rPr>
              <a:t>OpenSea</a:t>
            </a:r>
            <a:endParaRPr lang="en-US" sz="1400" b="1" dirty="0">
              <a:solidFill>
                <a:schemeClr val="accent5"/>
              </a:solidFill>
            </a:endParaRPr>
          </a:p>
        </p:txBody>
      </p:sp>
      <p:sp>
        <p:nvSpPr>
          <p:cNvPr id="33" name="Oval 32">
            <a:extLst>
              <a:ext uri="{FF2B5EF4-FFF2-40B4-BE49-F238E27FC236}">
                <a16:creationId xmlns:a16="http://schemas.microsoft.com/office/drawing/2014/main" id="{3847F551-7726-4576-B934-F7A75D77C9E0}"/>
              </a:ext>
              <a:ext uri="{C183D7F6-B498-43B3-948B-1728B52AA6E4}">
                <adec:decorative xmlns:adec="http://schemas.microsoft.com/office/drawing/2017/decorative" val="1"/>
              </a:ext>
            </a:extLst>
          </p:cNvPr>
          <p:cNvSpPr/>
          <p:nvPr/>
        </p:nvSpPr>
        <p:spPr>
          <a:xfrm>
            <a:off x="2386966" y="4760472"/>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01119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2022</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a selective number of participants to help establish the product and encourage marketing using NFT rewards</a:t>
            </a:r>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2022</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2022</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dirty="0"/>
              <a:t>2022</a:t>
            </a:r>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dirty="0"/>
              <a:t>Save Earth Pitch Deck</a:t>
            </a:r>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2024</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2023</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dirty="0"/>
              <a:t>Save Earth Pitch Deck</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13</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more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new designs</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Relaunch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3992692088"/>
              </p:ext>
            </p:extLst>
          </p:nvPr>
        </p:nvGraphicFramePr>
        <p:xfrm>
          <a:off x="838200" y="1438275"/>
          <a:ext cx="10515600" cy="4803832"/>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1" u="none" strike="noStrike" dirty="0">
                          <a:solidFill>
                            <a:schemeClr val="tx1"/>
                          </a:solidFill>
                          <a:effectLst/>
                        </a:rPr>
                        <a:t>Donation</a:t>
                      </a:r>
                      <a:endParaRPr lang="en-US" sz="1400" b="1" i="0" u="none" strike="noStrike" dirty="0">
                        <a:solidFill>
                          <a:schemeClr val="tx1"/>
                        </a:solidFill>
                        <a:effectLst/>
                        <a:latin typeface="+mn-lt"/>
                      </a:endParaRPr>
                    </a:p>
                  </a:txBody>
                  <a:tcPr marL="288000"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50,000​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1,600,000​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1" u="none" strike="noStrike" dirty="0">
                          <a:solidFill>
                            <a:schemeClr val="tx1"/>
                          </a:solidFill>
                          <a:effectLst/>
                        </a:rPr>
                        <a:t>Users (Premium)</a:t>
                      </a:r>
                      <a:endParaRPr lang="en-US" sz="1400" b="1" i="0" u="none" strike="noStrike" dirty="0">
                        <a:solidFill>
                          <a:schemeClr val="tx1"/>
                        </a:solidFill>
                        <a:effectLst/>
                        <a:latin typeface="+mn-lt"/>
                      </a:endParaRPr>
                    </a:p>
                  </a:txBody>
                  <a:tcPr marL="288000"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50,000​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1,000,000​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1" u="none" strike="noStrike" dirty="0">
                          <a:solidFill>
                            <a:schemeClr val="tx1"/>
                          </a:solidFill>
                          <a:effectLst/>
                        </a:rPr>
                        <a:t>Sales (% NFT sale/swap)</a:t>
                      </a:r>
                      <a:endParaRPr lang="en-US" sz="1400" b="1" i="0" u="none" strike="noStrike" dirty="0">
                        <a:solidFill>
                          <a:schemeClr val="tx1"/>
                        </a:solidFill>
                        <a:effectLst/>
                        <a:latin typeface="+mn-lt"/>
                      </a:endParaRPr>
                    </a:p>
                  </a:txBody>
                  <a:tcPr marL="288000"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200,000​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4,000,000​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16,000,000​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1" u="none" strike="noStrike" dirty="0">
                          <a:solidFill>
                            <a:schemeClr val="tx1"/>
                          </a:solidFill>
                          <a:effectLst/>
                        </a:rPr>
                        <a:t>Subscription</a:t>
                      </a:r>
                      <a:endParaRPr lang="en-US" sz="1400" b="1" i="0" u="none" strike="noStrike" dirty="0">
                        <a:solidFill>
                          <a:schemeClr val="tx1"/>
                        </a:solidFill>
                        <a:effectLst/>
                        <a:latin typeface="+mn-lt"/>
                      </a:endParaRPr>
                    </a:p>
                  </a:txBody>
                  <a:tcPr marL="288000"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75​,000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300,000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1,200,000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lvl="1" algn="l" fontAlgn="b"/>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713531997"/>
                  </a:ext>
                </a:extLst>
              </a:tr>
              <a:tr h="314792">
                <a:tc>
                  <a:txBody>
                    <a:bodyPr/>
                    <a:lstStyle/>
                    <a:p>
                      <a:pPr algn="l" fontAlgn="b"/>
                      <a:r>
                        <a:rPr lang="en-US" sz="1600" b="1" u="none" strike="noStrike" dirty="0">
                          <a:solidFill>
                            <a:schemeClr val="tx1"/>
                          </a:solidFill>
                          <a:effectLst/>
                        </a:rPr>
                        <a:t>Gross profit</a:t>
                      </a:r>
                      <a:endParaRPr lang="en-US" sz="16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375,000</a:t>
                      </a:r>
                    </a:p>
                  </a:txBody>
                  <a:tcPr anchor="ctr"/>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5,100,000</a:t>
                      </a:r>
                    </a:p>
                  </a:txBody>
                  <a:tcPr anchor="ctr"/>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19,800,000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endParaRPr lang="en-US" sz="1600" b="1" u="none" strike="noStrike" kern="1200" dirty="0">
                        <a:solidFill>
                          <a:schemeClr val="tx1"/>
                        </a:solidFill>
                        <a:effectLst/>
                        <a:latin typeface="+mn-lt"/>
                        <a:ea typeface="+mn-ea"/>
                        <a:cs typeface="+mn-cs"/>
                      </a:endParaRPr>
                    </a:p>
                  </a:txBody>
                  <a:tcPr anchor="ctr"/>
                </a:tc>
                <a:tc>
                  <a:txBody>
                    <a:bodyPr/>
                    <a:lstStyle/>
                    <a:p>
                      <a:pPr marL="0" algn="r" defTabSz="914400" rtl="0" eaLnBrk="1" fontAlgn="b" latinLnBrk="0" hangingPunct="1"/>
                      <a:endParaRPr lang="en-US" sz="1600" b="1" u="none" strike="noStrike" kern="1200" dirty="0">
                        <a:solidFill>
                          <a:schemeClr val="tx1"/>
                        </a:solidFill>
                        <a:effectLst/>
                        <a:latin typeface="+mn-lt"/>
                        <a:ea typeface="+mn-ea"/>
                        <a:cs typeface="+mn-cs"/>
                      </a:endParaRPr>
                    </a:p>
                  </a:txBody>
                  <a:tcPr anchor="ctr"/>
                </a:tc>
                <a:tc>
                  <a:txBody>
                    <a:bodyPr/>
                    <a:lstStyle/>
                    <a:p>
                      <a:pPr marL="0" algn="r" defTabSz="914400" rtl="0" eaLnBrk="1" fontAlgn="b" latinLnBrk="0" hangingPunct="1"/>
                      <a:endParaRPr lang="en-US" sz="1600" b="1" u="none" strike="noStrike" kern="1200" dirty="0">
                        <a:solidFill>
                          <a:schemeClr val="tx1"/>
                        </a:solidFill>
                        <a:effectLst/>
                        <a:latin typeface="+mn-lt"/>
                        <a:ea typeface="+mn-ea"/>
                        <a:cs typeface="+mn-cs"/>
                      </a:endParaRP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274433435"/>
                  </a:ext>
                </a:extLst>
              </a:tr>
              <a:tr h="314792">
                <a:tc>
                  <a:txBody>
                    <a:bodyPr/>
                    <a:lstStyle/>
                    <a:p>
                      <a:pPr algn="l" fontAlgn="b"/>
                      <a:r>
                        <a:rPr lang="en-US" sz="1600" b="1" u="none" strike="noStrike" dirty="0">
                          <a:solidFill>
                            <a:schemeClr val="tx1"/>
                          </a:solidFill>
                          <a:effectLst/>
                        </a:rPr>
                        <a:t>Expenses</a:t>
                      </a:r>
                      <a:endParaRPr lang="en-US" sz="1600" b="1"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1" u="none" strike="noStrike" dirty="0">
                          <a:solidFill>
                            <a:schemeClr val="tx1"/>
                          </a:solidFill>
                          <a:effectLst/>
                        </a:rPr>
                        <a:t>Sales &amp; marketing</a:t>
                      </a:r>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5,500​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15,000​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50,000​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1" u="none" strike="noStrike" dirty="0">
                          <a:solidFill>
                            <a:schemeClr val="tx1"/>
                          </a:solidFill>
                          <a:effectLst/>
                        </a:rPr>
                        <a:t>Customer service</a:t>
                      </a:r>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4,500​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40,000​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1" u="none" strike="noStrike" dirty="0">
                          <a:solidFill>
                            <a:schemeClr val="tx1"/>
                          </a:solidFill>
                          <a:effectLst/>
                        </a:rPr>
                        <a:t>Product development</a:t>
                      </a:r>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22,500​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100,000​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1,800,000​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1" u="none" strike="noStrike" dirty="0">
                          <a:solidFill>
                            <a:schemeClr val="tx1"/>
                          </a:solidFill>
                          <a:effectLst/>
                        </a:rPr>
                        <a:t>Research</a:t>
                      </a:r>
                      <a:endParaRPr lang="en-US" sz="14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10,250​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70,000​</a:t>
                      </a:r>
                    </a:p>
                  </a:txBody>
                  <a:tcPr anchor="ctr"/>
                </a:tc>
                <a:tc>
                  <a:txBody>
                    <a:bodyPr/>
                    <a:lstStyle/>
                    <a:p>
                      <a:pPr marL="0" algn="r" defTabSz="914400" rtl="0" eaLnBrk="1" fontAlgn="b" latinLnBrk="0" hangingPunct="1"/>
                      <a:r>
                        <a:rPr lang="en-US" sz="1400" b="0" u="none" strike="noStrike" kern="1200" dirty="0">
                          <a:solidFill>
                            <a:schemeClr val="tx1"/>
                          </a:solidFill>
                          <a:effectLst/>
                          <a:latin typeface="+mn-lt"/>
                          <a:ea typeface="+mn-ea"/>
                          <a:cs typeface="+mn-cs"/>
                        </a:rPr>
                        <a:t>620,000​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600" b="1" u="none" strike="noStrike" dirty="0">
                          <a:solidFill>
                            <a:schemeClr val="tx1"/>
                          </a:solidFill>
                          <a:effectLst/>
                        </a:rPr>
                        <a:t>Total Expenses</a:t>
                      </a:r>
                      <a:endParaRPr lang="en-US" sz="1600" b="1" i="0" u="none" strike="noStrike" dirty="0">
                        <a:solidFill>
                          <a:schemeClr val="tx1"/>
                        </a:solidFill>
                        <a:effectLst/>
                        <a:latin typeface="+mn-lt"/>
                      </a:endParaRPr>
                    </a:p>
                  </a:txBody>
                  <a:tcPr marL="288000" anchor="b"/>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42,750</a:t>
                      </a:r>
                    </a:p>
                  </a:txBody>
                  <a:tcPr anchor="ctr"/>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195,000</a:t>
                      </a:r>
                    </a:p>
                  </a:txBody>
                  <a:tcPr anchor="ctr"/>
                </a:tc>
                <a:tc>
                  <a:txBody>
                    <a:bodyPr/>
                    <a:lstStyle/>
                    <a:p>
                      <a:pPr marL="0" algn="r" defTabSz="914400" rtl="0" eaLnBrk="1" fontAlgn="b" latinLnBrk="0" hangingPunct="1"/>
                      <a:r>
                        <a:rPr lang="en-US" sz="1600" b="1" u="none" strike="noStrike" kern="1200" dirty="0">
                          <a:solidFill>
                            <a:schemeClr val="tx1"/>
                          </a:solidFill>
                          <a:effectLst/>
                          <a:latin typeface="+mn-lt"/>
                          <a:ea typeface="+mn-ea"/>
                          <a:cs typeface="+mn-cs"/>
                        </a:rPr>
                        <a:t>2,510,000​</a:t>
                      </a:r>
                    </a:p>
                  </a:txBody>
                  <a:tcPr anchor="ctr"/>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3608201" y="4099164"/>
            <a:ext cx="2286000" cy="365125"/>
          </a:xfrm>
        </p:spPr>
        <p:txBody>
          <a:bodyPr/>
          <a:lstStyle/>
          <a:p>
            <a:r>
              <a:rPr lang="en-US" sz="2000" dirty="0"/>
              <a:t>Adebayo Omolumo</a:t>
            </a:r>
          </a:p>
        </p:txBody>
      </p:sp>
      <p:sp>
        <p:nvSpPr>
          <p:cNvPr id="5" name="Text Placeholder 4">
            <a:extLst>
              <a:ext uri="{FF2B5EF4-FFF2-40B4-BE49-F238E27FC236}">
                <a16:creationId xmlns:a16="http://schemas.microsoft.com/office/drawing/2014/main" id="{14722E07-8C73-43B0-B688-A339EC4915B5}"/>
              </a:ext>
            </a:extLst>
          </p:cNvPr>
          <p:cNvSpPr>
            <a:spLocks noGrp="1"/>
          </p:cNvSpPr>
          <p:nvPr>
            <p:ph type="body" sz="quarter" idx="15"/>
          </p:nvPr>
        </p:nvSpPr>
        <p:spPr>
          <a:xfrm>
            <a:off x="3608201" y="4517882"/>
            <a:ext cx="2286000" cy="365125"/>
          </a:xfrm>
        </p:spPr>
        <p:txBody>
          <a:bodyPr/>
          <a:lstStyle/>
          <a:p>
            <a:r>
              <a:rPr lang="en-US" b="1" dirty="0"/>
              <a:t>Developer</a:t>
            </a:r>
          </a:p>
        </p:txBody>
      </p:sp>
      <p:sp>
        <p:nvSpPr>
          <p:cNvPr id="8" name="Text Placeholder 7">
            <a:extLst>
              <a:ext uri="{FF2B5EF4-FFF2-40B4-BE49-F238E27FC236}">
                <a16:creationId xmlns:a16="http://schemas.microsoft.com/office/drawing/2014/main" id="{C88D86D2-1F6A-468E-A2BE-1D1D42AF41A3}"/>
              </a:ext>
            </a:extLst>
          </p:cNvPr>
          <p:cNvSpPr>
            <a:spLocks noGrp="1"/>
          </p:cNvSpPr>
          <p:nvPr>
            <p:ph type="body" sz="quarter" idx="18"/>
          </p:nvPr>
        </p:nvSpPr>
        <p:spPr>
          <a:xfrm>
            <a:off x="6393525" y="4517882"/>
            <a:ext cx="2286000" cy="365125"/>
          </a:xfrm>
        </p:spPr>
        <p:txBody>
          <a:bodyPr/>
          <a:lstStyle/>
          <a:p>
            <a:r>
              <a:rPr lang="en-US" b="1" dirty="0"/>
              <a:t>Business Development and Brand</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2022</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Save Earth Pitch Deck</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25" name="Picture Placeholder 37">
            <a:extLst>
              <a:ext uri="{FF2B5EF4-FFF2-40B4-BE49-F238E27FC236}">
                <a16:creationId xmlns:a16="http://schemas.microsoft.com/office/drawing/2014/main" id="{BEE5C0B3-D4BB-4873-BE67-906E87C2E2BF}"/>
              </a:ext>
            </a:extLst>
          </p:cNvPr>
          <p:cNvPicPr>
            <a:picLocks noChangeAspect="1"/>
          </p:cNvPicPr>
          <p:nvPr/>
        </p:nvPicPr>
        <p:blipFill>
          <a:blip r:embed="rId2"/>
          <a:srcRect l="7153" r="7153"/>
          <a:stretch>
            <a:fillRect/>
          </a:stretch>
        </p:blipFill>
        <p:spPr>
          <a:xfrm>
            <a:off x="6462451" y="1495378"/>
            <a:ext cx="2148149" cy="2506790"/>
          </a:xfrm>
          <a:prstGeom prst="rect">
            <a:avLst/>
          </a:prstGeom>
        </p:spPr>
      </p:pic>
      <p:pic>
        <p:nvPicPr>
          <p:cNvPr id="26" name="Picture Placeholder 34">
            <a:extLst>
              <a:ext uri="{FF2B5EF4-FFF2-40B4-BE49-F238E27FC236}">
                <a16:creationId xmlns:a16="http://schemas.microsoft.com/office/drawing/2014/main" id="{DA8FD93F-C769-433B-833C-0C292C94F002}"/>
              </a:ext>
            </a:extLst>
          </p:cNvPr>
          <p:cNvPicPr>
            <a:picLocks noChangeAspect="1"/>
          </p:cNvPicPr>
          <p:nvPr/>
        </p:nvPicPr>
        <p:blipFill>
          <a:blip r:embed="rId3"/>
          <a:srcRect l="7153" r="7153"/>
          <a:stretch>
            <a:fillRect/>
          </a:stretch>
        </p:blipFill>
        <p:spPr>
          <a:xfrm>
            <a:off x="3471416" y="1495378"/>
            <a:ext cx="2148149" cy="2506790"/>
          </a:xfrm>
          <a:prstGeom prst="rect">
            <a:avLst/>
          </a:prstGeom>
        </p:spPr>
      </p:pic>
      <p:sp>
        <p:nvSpPr>
          <p:cNvPr id="38" name="Text Placeholder 4">
            <a:extLst>
              <a:ext uri="{FF2B5EF4-FFF2-40B4-BE49-F238E27FC236}">
                <a16:creationId xmlns:a16="http://schemas.microsoft.com/office/drawing/2014/main" id="{BEB1A53A-45E9-4A01-88AB-A95819998751}"/>
              </a:ext>
            </a:extLst>
          </p:cNvPr>
          <p:cNvSpPr txBox="1">
            <a:spLocks/>
          </p:cNvSpPr>
          <p:nvPr/>
        </p:nvSpPr>
        <p:spPr>
          <a:xfrm>
            <a:off x="3503149" y="5115124"/>
            <a:ext cx="2286000" cy="11001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Microsoft certified Cloud Developer with extensive experience in full-stack development</a:t>
            </a:r>
          </a:p>
        </p:txBody>
      </p:sp>
      <p:sp>
        <p:nvSpPr>
          <p:cNvPr id="39" name="Text Placeholder 7">
            <a:extLst>
              <a:ext uri="{FF2B5EF4-FFF2-40B4-BE49-F238E27FC236}">
                <a16:creationId xmlns:a16="http://schemas.microsoft.com/office/drawing/2014/main" id="{6C30F0AC-1B9B-4116-AE56-2D15CE4EF16B}"/>
              </a:ext>
            </a:extLst>
          </p:cNvPr>
          <p:cNvSpPr txBox="1">
            <a:spLocks/>
          </p:cNvSpPr>
          <p:nvPr/>
        </p:nvSpPr>
        <p:spPr>
          <a:xfrm>
            <a:off x="6294535" y="5096803"/>
            <a:ext cx="2286000" cy="11619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certified arbitrator with a budding interest in corporate commercial law, conflict resolution, intellectual property, and project finance.</a:t>
            </a:r>
          </a:p>
        </p:txBody>
      </p:sp>
      <p:sp>
        <p:nvSpPr>
          <p:cNvPr id="42" name="Text Placeholder 3">
            <a:extLst>
              <a:ext uri="{FF2B5EF4-FFF2-40B4-BE49-F238E27FC236}">
                <a16:creationId xmlns:a16="http://schemas.microsoft.com/office/drawing/2014/main" id="{8A86BE0C-46E3-48F5-9146-285EFF65F261}"/>
              </a:ext>
            </a:extLst>
          </p:cNvPr>
          <p:cNvSpPr txBox="1">
            <a:spLocks/>
          </p:cNvSpPr>
          <p:nvPr/>
        </p:nvSpPr>
        <p:spPr>
          <a:xfrm>
            <a:off x="6297229" y="4099164"/>
            <a:ext cx="2286000" cy="365125"/>
          </a:xfrm>
          <a:prstGeom prst="rect">
            <a:avLst/>
          </a:prstGeom>
        </p:spPr>
        <p:txBody>
          <a:bodyPr vert="horz" lIns="91440" tIns="45720" rIns="91440" bIns="4572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65000"/>
                    <a:lumOff val="35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Adeife Omolumo</a:t>
            </a:r>
          </a:p>
        </p:txBody>
      </p:sp>
    </p:spTree>
    <p:extLst>
      <p:ext uri="{BB962C8B-B14F-4D97-AF65-F5344CB8AC3E}">
        <p14:creationId xmlns:p14="http://schemas.microsoft.com/office/powerpoint/2010/main" val="347745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Raised Capital</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endParaRPr lang="en-ZA" dirty="0"/>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Cloud Credits</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$12,000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dirty="0"/>
              <a:t>Donation in cloud credits</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dirty="0"/>
              <a:t>2022</a:t>
            </a:r>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Summary</a:t>
            </a:r>
          </a:p>
        </p:txBody>
      </p:sp>
      <p:pic>
        <p:nvPicPr>
          <p:cNvPr id="6" name="Picture Placeholder 5" descr="photo of empty room with some brick walls and a window&#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dirty="0"/>
              <a:t>We understand the importance of creating a balance between people and nature. We are eager to help create a web-based solution that includes, among many, the use of AI to help keep track of rare and endangered species, smart contracts which will help facilitate automatic rewards, provide remediation technologies, help facilitate good management practices, provide relevant educational materials and welcomes innovative solutions without barriers!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dirty="0"/>
              <a:t>2022</a:t>
            </a:r>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Adebayo Omolumo​</a:t>
            </a:r>
          </a:p>
          <a:p>
            <a:r>
              <a:rPr lang="en-US" dirty="0"/>
              <a:t>+234 816 603 9145</a:t>
            </a:r>
          </a:p>
          <a:p>
            <a:r>
              <a:rPr lang="en-US" dirty="0"/>
              <a:t>bayurzx@gmail.com</a:t>
            </a:r>
          </a:p>
          <a:p>
            <a:r>
              <a:rPr lang="en-US" dirty="0"/>
              <a:t>Demo Site: TBD</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2022</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About us</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440070" y="4407407"/>
            <a:ext cx="7287768" cy="1800887"/>
          </a:xfrm>
        </p:spPr>
        <p:txBody>
          <a:bodyPr>
            <a:normAutofit fontScale="92500" lnSpcReduction="20000"/>
          </a:bodyPr>
          <a:lstStyle/>
          <a:p>
            <a:pPr algn="just"/>
            <a:r>
              <a:rPr lang="en-US" sz="1800" dirty="0"/>
              <a:t>At Save Earth, our goal is to create an interactive community that showcases the beauty and uniqueness of life on earth. We believe creating awareness about the effect humans have in their environment is the quickest way to reduce the damage by human pollution and improve conservation and climate. We achieve this by fostering collaborative thinking and participation.</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Save Earth 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770288"/>
            <a:ext cx="4114800" cy="457200"/>
          </a:xfrm>
        </p:spPr>
        <p:txBody>
          <a:bodyPr vert="horz" lIns="91440" tIns="45720" rIns="91440" bIns="45720" rtlCol="0" anchor="b">
            <a:normAutofit lnSpcReduction="10000"/>
          </a:bodyPr>
          <a:lstStyle/>
          <a:p>
            <a:r>
              <a:rPr lang="en-US" sz="2800" dirty="0"/>
              <a:t>Poor Conservation</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732790"/>
            <a:ext cx="4114800" cy="457200"/>
          </a:xfrm>
        </p:spPr>
        <p:txBody>
          <a:bodyPr anchor="b">
            <a:normAutofit lnSpcReduction="10000"/>
          </a:bodyPr>
          <a:lstStyle/>
          <a:p>
            <a:r>
              <a:rPr lang="en-US" sz="2800" dirty="0"/>
              <a:t>Inclusivity</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246204"/>
            <a:ext cx="4114800" cy="1040747"/>
          </a:xfrm>
        </p:spPr>
        <p:txBody>
          <a:bodyPr/>
          <a:lstStyle/>
          <a:p>
            <a:r>
              <a:rPr lang="en-US" sz="2000" b="1" dirty="0"/>
              <a:t>More than a quarter</a:t>
            </a:r>
            <a:r>
              <a:rPr lang="en-US" sz="2000" dirty="0"/>
              <a:t> of plant and animal species around the globe are </a:t>
            </a:r>
            <a:r>
              <a:rPr lang="en-US" sz="2000" b="1" dirty="0"/>
              <a:t>threatened with extinction</a:t>
            </a:r>
            <a:r>
              <a:rPr lang="en-US" sz="2000" dirty="0"/>
              <a:t>.</a:t>
            </a:r>
          </a:p>
          <a:p>
            <a:endParaRPr lang="en-US" sz="2000"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195693"/>
            <a:ext cx="4114800" cy="989372"/>
          </a:xfrm>
        </p:spPr>
        <p:txBody>
          <a:bodyPr/>
          <a:lstStyle/>
          <a:p>
            <a:r>
              <a:rPr lang="en-US" sz="2000" dirty="0"/>
              <a:t>An </a:t>
            </a:r>
            <a:r>
              <a:rPr lang="en-US" sz="2000" b="1" dirty="0"/>
              <a:t>imbalance in participation</a:t>
            </a:r>
            <a:r>
              <a:rPr lang="en-US" sz="2000" dirty="0"/>
              <a:t> of the impacted and vulnerable </a:t>
            </a:r>
            <a:r>
              <a:rPr lang="en-US" sz="2000" b="1" dirty="0"/>
              <a:t>communities </a:t>
            </a:r>
            <a:r>
              <a:rPr lang="en-US" sz="1800" b="1" kern="1200" dirty="0">
                <a:solidFill>
                  <a:srgbClr val="595959"/>
                </a:solidFill>
                <a:effectLst/>
                <a:latin typeface="Source Sans Pro Light" panose="020B0403030403020204" pitchFamily="34" charset="0"/>
                <a:ea typeface="+mn-ea"/>
                <a:cs typeface="+mn-cs"/>
              </a:rPr>
              <a:t>affected</a:t>
            </a:r>
            <a:r>
              <a:rPr lang="en-US" sz="2000" dirty="0"/>
              <a:t>.</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normAutofit lnSpcReduction="10000"/>
          </a:bodyPr>
          <a:lstStyle/>
          <a:p>
            <a:r>
              <a:rPr lang="en-US" sz="2800" dirty="0"/>
              <a:t>Lack of Data</a:t>
            </a:r>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73892" y="3621734"/>
            <a:ext cx="4114800" cy="457200"/>
          </a:xfrm>
        </p:spPr>
        <p:txBody>
          <a:bodyPr>
            <a:normAutofit lnSpcReduction="10000"/>
          </a:bodyPr>
          <a:lstStyle/>
          <a:p>
            <a:r>
              <a:rPr lang="en-US" sz="2800" dirty="0"/>
              <a:t>Ripple Effects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76358"/>
          </a:xfrm>
        </p:spPr>
        <p:txBody>
          <a:bodyPr/>
          <a:lstStyle/>
          <a:p>
            <a:r>
              <a:rPr lang="en-US" sz="2000" dirty="0"/>
              <a:t>Insufficient data to track rate of </a:t>
            </a:r>
            <a:r>
              <a:rPr lang="en-US" sz="2000" b="1" dirty="0"/>
              <a:t>increase or decline of species</a:t>
            </a:r>
            <a:r>
              <a:rPr lang="en-US" sz="2000" dirty="0"/>
              <a:t> in plants and animals</a:t>
            </a:r>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73892" y="4084636"/>
            <a:ext cx="4114800" cy="1499417"/>
          </a:xfrm>
        </p:spPr>
        <p:txBody>
          <a:bodyPr/>
          <a:lstStyle/>
          <a:p>
            <a:r>
              <a:rPr lang="en-US" sz="2000" b="1" dirty="0"/>
              <a:t>Depletion of organic matter</a:t>
            </a:r>
            <a:r>
              <a:rPr lang="en-US" sz="2000" dirty="0"/>
              <a:t> in soil and </a:t>
            </a:r>
            <a:r>
              <a:rPr lang="en-US" sz="2000" b="1" dirty="0"/>
              <a:t>migration of animals</a:t>
            </a:r>
            <a:r>
              <a:rPr lang="en-US" sz="2000" dirty="0"/>
              <a:t> to urban areas may lead to </a:t>
            </a:r>
            <a:r>
              <a:rPr lang="en-US" sz="2000" b="1" dirty="0"/>
              <a:t>soil crisis</a:t>
            </a:r>
            <a:r>
              <a:rPr lang="en-US" sz="2000" dirty="0"/>
              <a:t> and </a:t>
            </a:r>
            <a:r>
              <a:rPr lang="en-US" sz="2000" b="1" dirty="0"/>
              <a:t>health crisis</a:t>
            </a:r>
            <a:r>
              <a:rPr lang="en-US" sz="2000" dirty="0"/>
              <a:t> respectively</a:t>
            </a:r>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2022</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Placeholder 148" descr="photo of two women smiling looking at blueprints&#10;">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0" r="5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274382"/>
            <a:ext cx="3931920" cy="338328"/>
          </a:xfrm>
        </p:spPr>
        <p:txBody>
          <a:bodyPr vert="horz" lIns="91440" tIns="45720" rIns="91440" bIns="45720" rtlCol="0" anchor="t">
            <a:noAutofit/>
          </a:bodyPr>
          <a:lstStyle/>
          <a:p>
            <a:r>
              <a:rPr lang="en-US" sz="2800" dirty="0"/>
              <a:t>Pay Per Discovery</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1738864"/>
            <a:ext cx="4572000" cy="524498"/>
          </a:xfrm>
        </p:spPr>
        <p:txBody>
          <a:bodyPr/>
          <a:lstStyle/>
          <a:p>
            <a:r>
              <a:rPr lang="en-US" sz="1800" dirty="0"/>
              <a:t>Create alternate means of livelihood by paying for discovered priority images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625300"/>
            <a:ext cx="3931920" cy="338328"/>
          </a:xfrm>
        </p:spPr>
        <p:txBody>
          <a:bodyPr>
            <a:noAutofit/>
          </a:bodyPr>
          <a:lstStyle/>
          <a:p>
            <a:r>
              <a:rPr lang="en-US" sz="2800" dirty="0"/>
              <a:t>Target audience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2972772"/>
            <a:ext cx="4572000" cy="530352"/>
          </a:xfrm>
        </p:spPr>
        <p:txBody>
          <a:bodyPr/>
          <a:lstStyle/>
          <a:p>
            <a:r>
              <a:rPr lang="en-US" sz="1800" dirty="0"/>
              <a:t>Create awareness in a way Gen Z (18-25 years old) would relate to. How? NFTs!</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896407"/>
            <a:ext cx="3931920" cy="338328"/>
          </a:xfrm>
        </p:spPr>
        <p:txBody>
          <a:bodyPr>
            <a:noAutofit/>
          </a:bodyPr>
          <a:lstStyle/>
          <a:p>
            <a:r>
              <a:rPr lang="en-US" sz="2800" dirty="0"/>
              <a:t>Break Barriers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34734"/>
            <a:ext cx="4572000" cy="850509"/>
          </a:xfrm>
        </p:spPr>
        <p:txBody>
          <a:bodyPr/>
          <a:lstStyle/>
          <a:p>
            <a:r>
              <a:rPr lang="en-US" sz="1800" dirty="0"/>
              <a:t>Engage in discussions with local communities on conservation and climate change. conservation</a:t>
            </a:r>
          </a:p>
          <a:p>
            <a:endParaRPr lang="en-US" sz="1800"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5325987"/>
            <a:ext cx="3931920" cy="338328"/>
          </a:xfrm>
        </p:spPr>
        <p:txBody>
          <a:bodyPr>
            <a:noAutofit/>
          </a:bodyPr>
          <a:lstStyle/>
          <a:p>
            <a:r>
              <a:rPr lang="en-US" sz="2800" dirty="0"/>
              <a:t>Easy to use</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664315"/>
            <a:ext cx="4572000" cy="530352"/>
          </a:xfrm>
        </p:spPr>
        <p:txBody>
          <a:bodyPr/>
          <a:lstStyle/>
          <a:p>
            <a:r>
              <a:rPr lang="en-US" sz="1800" dirty="0"/>
              <a:t>Simple design that gives customers the targeted information they need</a:t>
            </a:r>
          </a:p>
          <a:p>
            <a:endParaRPr lang="en-US" sz="1800"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2022</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Save Earth Pitch Deck</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sp>
        <p:nvSpPr>
          <p:cNvPr id="19" name="Title 1">
            <a:extLst>
              <a:ext uri="{FF2B5EF4-FFF2-40B4-BE49-F238E27FC236}">
                <a16:creationId xmlns:a16="http://schemas.microsoft.com/office/drawing/2014/main" id="{1C2B128C-3C57-4AA0-84DE-75482FC14289}"/>
              </a:ext>
            </a:extLst>
          </p:cNvPr>
          <p:cNvSpPr>
            <a:spLocks noGrp="1"/>
          </p:cNvSpPr>
          <p:nvPr>
            <p:ph type="title"/>
          </p:nvPr>
        </p:nvSpPr>
        <p:spPr>
          <a:xfrm>
            <a:off x="6858000" y="223077"/>
            <a:ext cx="4602318" cy="855915"/>
          </a:xfrm>
        </p:spPr>
        <p:txBody>
          <a:bodyPr>
            <a:normAutofit/>
          </a:bodyPr>
          <a:lstStyle/>
          <a:p>
            <a:r>
              <a:rPr lang="en-US" sz="4800" dirty="0"/>
              <a:t>Solution</a:t>
            </a:r>
          </a:p>
        </p:txBody>
      </p:sp>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Product overview</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US" dirty="0"/>
              <a:t>AI</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ZA" dirty="0"/>
              <a:t>Our application uses an image classification iteration to help discover rare priority images that are of interest.</a:t>
            </a:r>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3D/ AR / VR</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ZA" dirty="0"/>
              <a:t> First beautifully designed to immerse you into the artwork that is nature</a:t>
            </a:r>
            <a:r>
              <a:rPr lang="en-US" dirty="0"/>
              <a:t>.</a:t>
            </a:r>
            <a:endParaRPr lang="en-ZA"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US" dirty="0"/>
              <a:t>Blockchain (NFTs)</a:t>
            </a:r>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ZA" dirty="0"/>
              <a:t>Users may decide to list their discoveries as NFTs.</a:t>
            </a:r>
            <a:endParaRPr lang="en-US" dirty="0"/>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648567"/>
            <a:ext cx="2286000" cy="790267"/>
          </a:xfrm>
        </p:spPr>
        <p:txBody>
          <a:bodyPr>
            <a:normAutofit/>
          </a:bodyPr>
          <a:lstStyle/>
          <a:p>
            <a:r>
              <a:rPr lang="en-US" sz="2300" dirty="0"/>
              <a:t>Community Participation</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413312"/>
            <a:ext cx="2286000" cy="1371600"/>
          </a:xfrm>
        </p:spPr>
        <p:txBody>
          <a:bodyPr/>
          <a:lstStyle/>
          <a:p>
            <a:r>
              <a:rPr lang="en-ZA" dirty="0"/>
              <a:t>We encourage experts on the field from around the world to contribute their knowledge and insights</a:t>
            </a:r>
            <a:endParaRPr lang="en-US" dirty="0"/>
          </a:p>
        </p:txBody>
      </p:sp>
      <p:pic>
        <p:nvPicPr>
          <p:cNvPr id="49" name="Picture Placeholder 48" descr="photo of a hanging &#10;blank store sign ">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454384" y="1566525"/>
            <a:ext cx="3401568" cy="371246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2022</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Save Earth Pitch Deck</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Product benefits</a:t>
            </a:r>
          </a:p>
        </p:txBody>
      </p:sp>
      <p:pic>
        <p:nvPicPr>
          <p:cNvPr id="6" name="Picture Placeholder 5" descr="A group of people sitting around a desk looking at a laptop">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ZA" dirty="0"/>
              <a:t>Users get paid after making discoveries on prioritized interest</a:t>
            </a:r>
          </a:p>
          <a:p>
            <a:r>
              <a:rPr lang="en-ZA" noProof="1"/>
              <a:t>Avenue for community connections </a:t>
            </a:r>
          </a:p>
          <a:p>
            <a:r>
              <a:rPr lang="en-ZA" noProof="1"/>
              <a:t>Online store and market swap for NFTs</a:t>
            </a:r>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2022</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Save Earth Pitch Deck</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Company overview</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fontScale="85000" lnSpcReduction="10000"/>
          </a:bodyPr>
          <a:lstStyle/>
          <a:p>
            <a:r>
              <a:rPr lang="en-ZA" noProof="1"/>
              <a:t>We based our research on market trends and social media. Inclusivity drives community.</a:t>
            </a:r>
            <a:endParaRPr lang="en-US" dirty="0"/>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85000" lnSpcReduction="10000"/>
          </a:bodyPr>
          <a:lstStyle/>
          <a:p>
            <a:r>
              <a:rPr lang="en-ZA" noProof="1"/>
              <a:t>To foster participation in conservation practices. And we base our products more on trends</a:t>
            </a:r>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dirty="0"/>
              <a:t>2022</a:t>
            </a:r>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ZA" dirty="0"/>
              <a:t>Save Earth Pitch Deck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2216454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Market overview(NFTs)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$41B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2022</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$25B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Save Earth Pitch Deck</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0.2B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414231729"/>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1112</TotalTime>
  <Words>899</Words>
  <Application>Microsoft Office PowerPoint</Application>
  <PresentationFormat>Widescreen</PresentationFormat>
  <Paragraphs>229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Bodoni MT</vt:lpstr>
      <vt:lpstr>Calibri</vt:lpstr>
      <vt:lpstr>Source Sans Pro Light</vt:lpstr>
      <vt:lpstr>Times New Roman</vt:lpstr>
      <vt:lpstr>Office Theme</vt:lpstr>
      <vt:lpstr>Save Earth Pitch</vt:lpstr>
      <vt:lpstr>About us</vt:lpstr>
      <vt:lpstr>Problem</vt:lpstr>
      <vt:lpstr>Solution</vt:lpstr>
      <vt:lpstr>Product overview</vt:lpstr>
      <vt:lpstr>Product benefits</vt:lpstr>
      <vt:lpstr>Company overview</vt:lpstr>
      <vt:lpstr>Business model</vt:lpstr>
      <vt:lpstr>Market overview(NFTs)</vt:lpstr>
      <vt:lpstr>Our competition</vt:lpstr>
      <vt:lpstr>Competitive layout</vt:lpstr>
      <vt:lpstr>Growth strategy</vt:lpstr>
      <vt:lpstr>Two-year action plan</vt:lpstr>
      <vt:lpstr>Financials</vt:lpstr>
      <vt:lpstr>Meet the team</vt:lpstr>
      <vt:lpstr>Funding</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Save Earth Pitch</dc:title>
  <dc:creator>Adebayo</dc:creator>
  <cp:lastModifiedBy>Adebayo</cp:lastModifiedBy>
  <cp:revision>3</cp:revision>
  <dcterms:created xsi:type="dcterms:W3CDTF">2022-03-10T03:08:40Z</dcterms:created>
  <dcterms:modified xsi:type="dcterms:W3CDTF">2022-03-17T12:41:23Z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